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4"/>
  </p:handoutMasterIdLst>
  <p:sldIdLst>
    <p:sldId id="260" r:id="rId2"/>
    <p:sldId id="258" r:id="rId3"/>
  </p:sldIdLst>
  <p:sldSz cx="12192000" cy="6858000"/>
  <p:notesSz cx="6858000" cy="9144000"/>
  <p:defaultText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43"/>
  </p:normalViewPr>
  <p:slideViewPr>
    <p:cSldViewPr snapToGrid="0" snapToObjects="1">
      <p:cViewPr varScale="1">
        <p:scale>
          <a:sx n="120" d="100"/>
          <a:sy n="120" d="100"/>
        </p:scale>
        <p:origin x="496" y="176"/>
      </p:cViewPr>
      <p:guideLst/>
    </p:cSldViewPr>
  </p:slideViewPr>
  <p:notesTextViewPr>
    <p:cViewPr>
      <p:scale>
        <a:sx n="1" d="1"/>
        <a:sy n="1" d="1"/>
      </p:scale>
      <p:origin x="0" y="0"/>
    </p:cViewPr>
  </p:notesTextViewPr>
  <p:notesViewPr>
    <p:cSldViewPr snapToGrid="0" snapToObjects="1">
      <p:cViewPr varScale="1">
        <p:scale>
          <a:sx n="96" d="100"/>
          <a:sy n="96" d="100"/>
        </p:scale>
        <p:origin x="397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AD4B56-03F6-05A2-DF01-2D5463370FB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S"/>
          </a:p>
        </p:txBody>
      </p:sp>
      <p:sp>
        <p:nvSpPr>
          <p:cNvPr id="3" name="Date Placeholder 2">
            <a:extLst>
              <a:ext uri="{FF2B5EF4-FFF2-40B4-BE49-F238E27FC236}">
                <a16:creationId xmlns:a16="http://schemas.microsoft.com/office/drawing/2014/main" id="{A4E59ABC-ED66-64B0-6A0A-B84927DED8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503C5F-DA99-A24A-8A29-29862CFB1581}" type="datetimeFigureOut">
              <a:rPr lang="en-ES" smtClean="0"/>
              <a:t>6/5/24</a:t>
            </a:fld>
            <a:endParaRPr lang="en-ES"/>
          </a:p>
        </p:txBody>
      </p:sp>
      <p:sp>
        <p:nvSpPr>
          <p:cNvPr id="4" name="Footer Placeholder 3">
            <a:extLst>
              <a:ext uri="{FF2B5EF4-FFF2-40B4-BE49-F238E27FC236}">
                <a16:creationId xmlns:a16="http://schemas.microsoft.com/office/drawing/2014/main" id="{1EEE82F4-AC6A-6E1C-CD8B-99BBDF1F8D2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ES"/>
          </a:p>
        </p:txBody>
      </p:sp>
      <p:sp>
        <p:nvSpPr>
          <p:cNvPr id="5" name="Slide Number Placeholder 4">
            <a:extLst>
              <a:ext uri="{FF2B5EF4-FFF2-40B4-BE49-F238E27FC236}">
                <a16:creationId xmlns:a16="http://schemas.microsoft.com/office/drawing/2014/main" id="{B8920E98-33EC-8658-1A65-61FC64C07C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D0B55A-E36C-514E-879A-BD07EABD4B02}" type="slidenum">
              <a:rPr lang="en-ES" smtClean="0"/>
              <a:t>‹#›</a:t>
            </a:fld>
            <a:endParaRPr lang="en-ES"/>
          </a:p>
        </p:txBody>
      </p:sp>
    </p:spTree>
    <p:extLst>
      <p:ext uri="{BB962C8B-B14F-4D97-AF65-F5344CB8AC3E}">
        <p14:creationId xmlns:p14="http://schemas.microsoft.com/office/powerpoint/2010/main" val="255922826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42199-29BC-63E1-E1DB-32A981D28DC0}"/>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67373388-C3AB-C638-1460-C09B7A03D63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7" name="TextBox 6">
            <a:extLst>
              <a:ext uri="{FF2B5EF4-FFF2-40B4-BE49-F238E27FC236}">
                <a16:creationId xmlns:a16="http://schemas.microsoft.com/office/drawing/2014/main" id="{D2D49957-5CC6-ADFA-AE9D-FE5D9295648D}"/>
              </a:ext>
            </a:extLst>
          </p:cNvPr>
          <p:cNvSpPr txBox="1"/>
          <p:nvPr userDrawn="1"/>
        </p:nvSpPr>
        <p:spPr>
          <a:xfrm>
            <a:off x="7965255" y="6565320"/>
            <a:ext cx="4128774" cy="253916"/>
          </a:xfrm>
          <a:prstGeom prst="rect">
            <a:avLst/>
          </a:prstGeom>
          <a:noFill/>
        </p:spPr>
        <p:txBody>
          <a:bodyPr wrap="square" rtlCol="0">
            <a:spAutoFit/>
          </a:bodyPr>
          <a:lstStyle/>
          <a:p>
            <a:pPr algn="r"/>
            <a:r>
              <a:rPr lang="en-GB" sz="1050" dirty="0">
                <a:solidFill>
                  <a:srgbClr val="C00000"/>
                </a:solidFill>
                <a:latin typeface="Raleway" pitchFamily="2" charset="0"/>
              </a:rPr>
              <a:t>© 2023 To The Point at Work / E. Gruwez.</a:t>
            </a:r>
          </a:p>
        </p:txBody>
      </p:sp>
    </p:spTree>
    <p:extLst>
      <p:ext uri="{BB962C8B-B14F-4D97-AF65-F5344CB8AC3E}">
        <p14:creationId xmlns:p14="http://schemas.microsoft.com/office/powerpoint/2010/main" val="4013622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7FCB63-0EB2-0512-9514-9F8571A06080}"/>
              </a:ext>
            </a:extLst>
          </p:cNvPr>
          <p:cNvSpPr/>
          <p:nvPr userDrawn="1"/>
        </p:nvSpPr>
        <p:spPr>
          <a:xfrm>
            <a:off x="7293935" y="860693"/>
            <a:ext cx="4682523" cy="5543446"/>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098284E-9E0E-0E19-333E-0BC59A701AF2}"/>
              </a:ext>
            </a:extLst>
          </p:cNvPr>
          <p:cNvSpPr txBox="1"/>
          <p:nvPr userDrawn="1"/>
        </p:nvSpPr>
        <p:spPr>
          <a:xfrm>
            <a:off x="7293935" y="860693"/>
            <a:ext cx="2073478" cy="276999"/>
          </a:xfrm>
          <a:prstGeom prst="rect">
            <a:avLst/>
          </a:prstGeom>
          <a:noFill/>
        </p:spPr>
        <p:txBody>
          <a:bodyPr wrap="square">
            <a:spAutoFit/>
          </a:bodyPr>
          <a:lstStyle/>
          <a:p>
            <a:pPr>
              <a:spcAft>
                <a:spcPts val="600"/>
              </a:spcAft>
            </a:pPr>
            <a:r>
              <a:rPr lang="nl-BE" sz="12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Comments </a:t>
            </a:r>
            <a:r>
              <a:rPr lang="nl-BE" sz="105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(from the trainer)</a:t>
            </a:r>
            <a:endParaRPr lang="en-ES" sz="105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18492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96CD3C-35DC-3BC4-E9FB-AF85B13380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ES"/>
          </a:p>
        </p:txBody>
      </p:sp>
      <p:sp>
        <p:nvSpPr>
          <p:cNvPr id="3" name="Text Placeholder 2">
            <a:extLst>
              <a:ext uri="{FF2B5EF4-FFF2-40B4-BE49-F238E27FC236}">
                <a16:creationId xmlns:a16="http://schemas.microsoft.com/office/drawing/2014/main" id="{4CC4DA81-A0C0-E849-AE31-5DD1F209DD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pic>
        <p:nvPicPr>
          <p:cNvPr id="9" name="Picture 8">
            <a:extLst>
              <a:ext uri="{FF2B5EF4-FFF2-40B4-BE49-F238E27FC236}">
                <a16:creationId xmlns:a16="http://schemas.microsoft.com/office/drawing/2014/main" id="{F9E4FA31-9AF6-3D2C-3274-AA1107582E0D}"/>
              </a:ext>
            </a:extLst>
          </p:cNvPr>
          <p:cNvPicPr>
            <a:picLocks noChangeAspect="1"/>
          </p:cNvPicPr>
          <p:nvPr/>
        </p:nvPicPr>
        <p:blipFill>
          <a:blip r:embed="rId4">
            <a:alphaModFix amt="35000"/>
            <a:extLst>
              <a:ext uri="{28A0092B-C50C-407E-A947-70E740481C1C}">
                <a14:useLocalDpi xmlns:a14="http://schemas.microsoft.com/office/drawing/2010/main"/>
              </a:ext>
            </a:extLst>
          </a:blip>
          <a:srcRect/>
          <a:stretch>
            <a:fillRect/>
          </a:stretch>
        </p:blipFill>
        <p:spPr bwMode="auto">
          <a:xfrm>
            <a:off x="11338160" y="136524"/>
            <a:ext cx="734797" cy="5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1651FEFD-F442-8923-4677-33B0AFC75536}"/>
              </a:ext>
            </a:extLst>
          </p:cNvPr>
          <p:cNvSpPr txBox="1"/>
          <p:nvPr userDrawn="1"/>
        </p:nvSpPr>
        <p:spPr>
          <a:xfrm>
            <a:off x="7965255" y="6565320"/>
            <a:ext cx="4128774" cy="253916"/>
          </a:xfrm>
          <a:prstGeom prst="rect">
            <a:avLst/>
          </a:prstGeom>
          <a:noFill/>
        </p:spPr>
        <p:txBody>
          <a:bodyPr wrap="square" rtlCol="0">
            <a:spAutoFit/>
          </a:bodyPr>
          <a:lstStyle/>
          <a:p>
            <a:pPr algn="r"/>
            <a:r>
              <a:rPr lang="en-GB" sz="1050" dirty="0">
                <a:solidFill>
                  <a:srgbClr val="C00000"/>
                </a:solidFill>
                <a:latin typeface="Raleway" pitchFamily="2" charset="0"/>
              </a:rPr>
              <a:t>© 2023 To The Point at Work / E. Gruwez.</a:t>
            </a:r>
          </a:p>
        </p:txBody>
      </p:sp>
    </p:spTree>
    <p:extLst>
      <p:ext uri="{BB962C8B-B14F-4D97-AF65-F5344CB8AC3E}">
        <p14:creationId xmlns:p14="http://schemas.microsoft.com/office/powerpoint/2010/main" val="227878169"/>
      </p:ext>
    </p:extLst>
  </p:cSld>
  <p:clrMap bg1="lt1" tx1="dk1" bg2="lt2" tx2="dk2" accent1="accent1" accent2="accent2" accent3="accent3" accent4="accent4" accent5="accent5" accent6="accent6" hlink="hlink" folHlink="folHlink"/>
  <p:sldLayoutIdLst>
    <p:sldLayoutId id="2147483650" r:id="rId1"/>
    <p:sldLayoutId id="214748365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A1196B3-DB82-C850-22E0-CF79907DE236}"/>
              </a:ext>
            </a:extLst>
          </p:cNvPr>
          <p:cNvSpPr txBox="1"/>
          <p:nvPr/>
        </p:nvSpPr>
        <p:spPr>
          <a:xfrm>
            <a:off x="404930" y="182221"/>
            <a:ext cx="11376761" cy="523220"/>
          </a:xfrm>
          <a:prstGeom prst="rect">
            <a:avLst/>
          </a:prstGeom>
          <a:noFill/>
        </p:spPr>
        <p:txBody>
          <a:bodyPr wrap="square" rtlCol="0">
            <a:spAutoFit/>
          </a:bodyPr>
          <a:lstStyle/>
          <a:p>
            <a:r>
              <a:rPr lang="en-GB" sz="2800" dirty="0">
                <a:solidFill>
                  <a:srgbClr val="C00000"/>
                </a:solidFill>
                <a:latin typeface="Raleway" pitchFamily="2" charset="0"/>
              </a:rPr>
              <a:t>Ringland – </a:t>
            </a:r>
            <a:r>
              <a:rPr lang="en-GB" sz="2000" dirty="0">
                <a:solidFill>
                  <a:srgbClr val="C00000"/>
                </a:solidFill>
                <a:latin typeface="Raleway" pitchFamily="2" charset="0"/>
              </a:rPr>
              <a:t>Read the case</a:t>
            </a:r>
            <a:endParaRPr lang="en-GB" sz="2800" dirty="0">
              <a:solidFill>
                <a:srgbClr val="C00000"/>
              </a:solidFill>
              <a:latin typeface="Raleway" pitchFamily="2" charset="0"/>
            </a:endParaRPr>
          </a:p>
        </p:txBody>
      </p:sp>
      <p:sp>
        <p:nvSpPr>
          <p:cNvPr id="4" name="TextBox 3">
            <a:extLst>
              <a:ext uri="{FF2B5EF4-FFF2-40B4-BE49-F238E27FC236}">
                <a16:creationId xmlns:a16="http://schemas.microsoft.com/office/drawing/2014/main" id="{5FF94D9D-1640-0454-05A5-195332B93B83}"/>
              </a:ext>
            </a:extLst>
          </p:cNvPr>
          <p:cNvSpPr txBox="1"/>
          <p:nvPr/>
        </p:nvSpPr>
        <p:spPr>
          <a:xfrm>
            <a:off x="404929" y="808534"/>
            <a:ext cx="5878801" cy="6399188"/>
          </a:xfrm>
          <a:prstGeom prst="rect">
            <a:avLst/>
          </a:prstGeom>
          <a:noFill/>
        </p:spPr>
        <p:txBody>
          <a:bodyPr wrap="square" rtlCol="0">
            <a:spAutoFit/>
          </a:bodyPr>
          <a:lstStyle/>
          <a:p>
            <a:pPr>
              <a:spcBef>
                <a:spcPts val="1000"/>
              </a:spcBef>
            </a:pPr>
            <a:r>
              <a:rPr lang="en-GB" sz="1350" dirty="0">
                <a:solidFill>
                  <a:srgbClr val="000000"/>
                </a:solidFill>
                <a:latin typeface="Calibri" panose="020F0502020204030204" pitchFamily="34" charset="0"/>
              </a:rPr>
              <a:t>You are about to make a presentation to the mayor of your city, the minister of transport and a few members of the government. You represent a large association with 250,000 members who care about mobility and environment. You live in a city of 1,9 Mio inhabitants and traffic has become a true horror around the city. In 20 years the number of inhabitants has doubled. Yet there were no major investments to increase the capacity of the roads into the city. There is also a ring-road around the city, 2x5 lanes wide, connecting the cities to the south, east and north. It is not a complete ring, but rather ¾ of a circle. The ring is built like a ditch around the city. The level of the road is 30 m lower than the surrounding land. This was done in the past to reduce noise and pollution. On the west side of the city there is a river more than 2 km wide. There is one larger tunnel of 2x3 lanes in the south and a smaller tunnel with 2x1 lane in the north. The larger tunnel is directly linked to the ring-road. The smaller tunnel isn’t. </a:t>
            </a:r>
            <a:endParaRPr lang="en-ES" sz="1350" dirty="0">
              <a:solidFill>
                <a:srgbClr val="000000"/>
              </a:solidFill>
              <a:latin typeface="Calibri" panose="020F0502020204030204" pitchFamily="34" charset="0"/>
            </a:endParaRPr>
          </a:p>
          <a:p>
            <a:pPr>
              <a:spcBef>
                <a:spcPts val="1000"/>
              </a:spcBef>
            </a:pPr>
            <a:r>
              <a:rPr lang="en-GB" sz="1350" dirty="0">
                <a:solidFill>
                  <a:srgbClr val="000000"/>
                </a:solidFill>
                <a:latin typeface="Calibri" panose="020F0502020204030204" pitchFamily="34" charset="0"/>
              </a:rPr>
              <a:t>On the ring-road there is a continuous traffic jam. The time to pass the city from north to south has increased from 20 minutes to 1h45. Also the roads into the city are continuously blocked. It can take more than an hour for just a few kilometres.  </a:t>
            </a:r>
            <a:endParaRPr lang="en-ES" sz="1350" dirty="0">
              <a:solidFill>
                <a:srgbClr val="000000"/>
              </a:solidFill>
              <a:latin typeface="Calibri" panose="020F0502020204030204" pitchFamily="34" charset="0"/>
            </a:endParaRPr>
          </a:p>
          <a:p>
            <a:pPr>
              <a:spcAft>
                <a:spcPts val="600"/>
              </a:spcAft>
            </a:pPr>
            <a:r>
              <a:rPr lang="en-GB" sz="1350" dirty="0">
                <a:solidFill>
                  <a:srgbClr val="000000"/>
                </a:solidFill>
                <a:latin typeface="Calibri" panose="020F0502020204030204" pitchFamily="34" charset="0"/>
              </a:rPr>
              <a:t>And that isn’t everything. Also the centre of the city is continuously blocked. Not only are there far more inhabitants, on top many people look for alternatives to the ring-road and drive through the city. In order to cope with this cut-through traffic and to answer to the requests of environmentalists, the capacity of the roads in the city has been lowered. Many 4 lanes roads have been reduced to 2 lanes. Of course that didn’t solve the problem, on the contrary. But that is your opinion, not shared by all.</a:t>
            </a:r>
          </a:p>
          <a:p>
            <a:pPr>
              <a:spcAft>
                <a:spcPts val="600"/>
              </a:spcAft>
            </a:pPr>
            <a:r>
              <a:rPr lang="en-GB" sz="1350" dirty="0">
                <a:solidFill>
                  <a:srgbClr val="000000"/>
                </a:solidFill>
                <a:latin typeface="Calibri" panose="020F0502020204030204" pitchFamily="34" charset="0"/>
              </a:rPr>
              <a:t>There is also a lack of green space in the city, everyone agrees upon that. The ring-road is quite close to the city centre, because it was build long before the expansion of the city. Within the ring there are only two parks, not even that large.</a:t>
            </a:r>
            <a:endParaRPr lang="en-ES" sz="1350" dirty="0">
              <a:solidFill>
                <a:srgbClr val="000000"/>
              </a:solidFill>
              <a:latin typeface="Calibri" panose="020F0502020204030204" pitchFamily="34" charset="0"/>
            </a:endParaRPr>
          </a:p>
          <a:p>
            <a:pPr>
              <a:spcAft>
                <a:spcPts val="600"/>
              </a:spcAft>
            </a:pPr>
            <a:endParaRPr lang="en-ES" sz="1350" dirty="0">
              <a:solidFill>
                <a:srgbClr val="000000"/>
              </a:solidFill>
              <a:latin typeface="Calibri" panose="020F0502020204030204" pitchFamily="34" charset="0"/>
            </a:endParaRPr>
          </a:p>
        </p:txBody>
      </p:sp>
      <p:sp>
        <p:nvSpPr>
          <p:cNvPr id="6" name="TextBox 5">
            <a:extLst>
              <a:ext uri="{FF2B5EF4-FFF2-40B4-BE49-F238E27FC236}">
                <a16:creationId xmlns:a16="http://schemas.microsoft.com/office/drawing/2014/main" id="{DD3BEDFD-4275-3A92-7C58-B27ABA6EC88D}"/>
              </a:ext>
            </a:extLst>
          </p:cNvPr>
          <p:cNvSpPr txBox="1"/>
          <p:nvPr/>
        </p:nvSpPr>
        <p:spPr>
          <a:xfrm>
            <a:off x="6283730" y="808534"/>
            <a:ext cx="5878800" cy="4608954"/>
          </a:xfrm>
          <a:prstGeom prst="rect">
            <a:avLst/>
          </a:prstGeom>
          <a:noFill/>
        </p:spPr>
        <p:txBody>
          <a:bodyPr wrap="square">
            <a:spAutoFit/>
          </a:bodyPr>
          <a:lstStyle/>
          <a:p>
            <a:pPr>
              <a:spcAft>
                <a:spcPts val="600"/>
              </a:spcAft>
            </a:pPr>
            <a:r>
              <a:rPr lang="en-GB" sz="1350" dirty="0">
                <a:solidFill>
                  <a:srgbClr val="000000"/>
                </a:solidFill>
                <a:latin typeface="Calibri" panose="020F0502020204030204" pitchFamily="34" charset="0"/>
              </a:rPr>
              <a:t>A number of alternative solutions have been proposed for the traffic problem. One is a larger ring further away from the city. However, as the region is very densely populated, that would be difficult. Two proposals suggest to build a 10 lane wide new section to the ring-road making the circle complete. One solution proposes to cross the river with a bridge and a tunnel. The other with two tunnels. Closing the ring would be done in an industrial area in the harbour. It is very complex, but doable. A fourth proposal is to increase the capacity of the current ring with two more lanes in each direction. That too has a number of problems, mainly the air pollution in the densely populated area. Furthermore it would also require an extra tunnel under the river. Politicians discussed these 4 alternatives for over two years without reaching a consensus.</a:t>
            </a:r>
            <a:endParaRPr lang="en-ES" sz="1350" dirty="0">
              <a:solidFill>
                <a:srgbClr val="000000"/>
              </a:solidFill>
              <a:latin typeface="Calibri" panose="020F0502020204030204" pitchFamily="34" charset="0"/>
            </a:endParaRPr>
          </a:p>
          <a:p>
            <a:pPr>
              <a:spcAft>
                <a:spcPts val="600"/>
              </a:spcAft>
            </a:pPr>
            <a:r>
              <a:rPr lang="en-GB" sz="1350" dirty="0">
                <a:solidFill>
                  <a:srgbClr val="000000"/>
                </a:solidFill>
                <a:latin typeface="Calibri" panose="020F0502020204030204" pitchFamily="34" charset="0"/>
              </a:rPr>
              <a:t>You want to propose fifth alternative. Your proposal consists of increasing the capacity of the ring slightly. And to close the ring with a smaller 2x2 or 2x3 road. The novelty in your proposal would be to cover the current ring. As the ring runs in a slit, the roof would be at the same level as the surrounding ground. You couldn’t build on that roof, but it would perfectly be possible to plant a park. The park would be huge: about 20 Km long and 200-600 m wide. The solution would be expensive, but it would solve all problems in your opinion. </a:t>
            </a:r>
            <a:endParaRPr lang="en-ES" sz="1350" dirty="0">
              <a:solidFill>
                <a:srgbClr val="000000"/>
              </a:solidFill>
              <a:latin typeface="Calibri" panose="020F0502020204030204" pitchFamily="34" charset="0"/>
            </a:endParaRPr>
          </a:p>
          <a:p>
            <a:pPr>
              <a:spcAft>
                <a:spcPts val="600"/>
              </a:spcAft>
            </a:pPr>
            <a:r>
              <a:rPr lang="en-GB" sz="1350" dirty="0">
                <a:solidFill>
                  <a:srgbClr val="000000"/>
                </a:solidFill>
                <a:latin typeface="Calibri" panose="020F0502020204030204" pitchFamily="34" charset="0"/>
              </a:rPr>
              <a:t>Your objective is to get them listening and to explain the proposal in full detail. Also, you think whatever solution they are going for, they shouldn’t wait too long. Too much time has already been lost. Prepare the “CIA” for your presentation.</a:t>
            </a:r>
            <a:endParaRPr lang="en-ES" sz="135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93846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5A1196B3-DB82-C850-22E0-CF79907DE236}"/>
              </a:ext>
            </a:extLst>
          </p:cNvPr>
          <p:cNvSpPr txBox="1"/>
          <p:nvPr/>
        </p:nvSpPr>
        <p:spPr>
          <a:xfrm>
            <a:off x="404931" y="192252"/>
            <a:ext cx="5791474" cy="523220"/>
          </a:xfrm>
          <a:prstGeom prst="rect">
            <a:avLst/>
          </a:prstGeom>
          <a:noFill/>
        </p:spPr>
        <p:txBody>
          <a:bodyPr wrap="square" rtlCol="0">
            <a:spAutoFit/>
          </a:bodyPr>
          <a:lstStyle/>
          <a:p>
            <a:r>
              <a:rPr lang="en-GB" sz="2800" dirty="0">
                <a:solidFill>
                  <a:srgbClr val="C00000"/>
                </a:solidFill>
                <a:latin typeface="Raleway" pitchFamily="2" charset="0"/>
              </a:rPr>
              <a:t>CIA – </a:t>
            </a:r>
            <a:r>
              <a:rPr lang="en-GB" sz="2000" dirty="0">
                <a:solidFill>
                  <a:srgbClr val="C00000"/>
                </a:solidFill>
                <a:latin typeface="Raleway" pitchFamily="2" charset="0"/>
              </a:rPr>
              <a:t>Complete the fields below</a:t>
            </a:r>
            <a:endParaRPr lang="en-GB" sz="2800" dirty="0">
              <a:solidFill>
                <a:srgbClr val="C00000"/>
              </a:solidFill>
              <a:latin typeface="Raleway" pitchFamily="2" charset="0"/>
            </a:endParaRPr>
          </a:p>
        </p:txBody>
      </p:sp>
      <p:graphicFrame>
        <p:nvGraphicFramePr>
          <p:cNvPr id="2" name="Table 1">
            <a:extLst>
              <a:ext uri="{FF2B5EF4-FFF2-40B4-BE49-F238E27FC236}">
                <a16:creationId xmlns:a16="http://schemas.microsoft.com/office/drawing/2014/main" id="{D38ED093-A786-4F7B-C256-A43E2F13D64E}"/>
              </a:ext>
            </a:extLst>
          </p:cNvPr>
          <p:cNvGraphicFramePr>
            <a:graphicFrameLocks noGrp="1"/>
          </p:cNvGraphicFramePr>
          <p:nvPr>
            <p:extLst>
              <p:ext uri="{D42A27DB-BD31-4B8C-83A1-F6EECF244321}">
                <p14:modId xmlns:p14="http://schemas.microsoft.com/office/powerpoint/2010/main" val="1047356205"/>
              </p:ext>
            </p:extLst>
          </p:nvPr>
        </p:nvGraphicFramePr>
        <p:xfrm>
          <a:off x="404931" y="868712"/>
          <a:ext cx="6718883" cy="5535426"/>
        </p:xfrm>
        <a:graphic>
          <a:graphicData uri="http://schemas.openxmlformats.org/drawingml/2006/table">
            <a:tbl>
              <a:tblPr firstRow="1" firstCol="1" bandRow="1">
                <a:tableStyleId>{8799B23B-EC83-4686-B30A-512413B5E67A}</a:tableStyleId>
              </a:tblPr>
              <a:tblGrid>
                <a:gridCol w="1041097">
                  <a:extLst>
                    <a:ext uri="{9D8B030D-6E8A-4147-A177-3AD203B41FA5}">
                      <a16:colId xmlns:a16="http://schemas.microsoft.com/office/drawing/2014/main" val="680592023"/>
                    </a:ext>
                  </a:extLst>
                </a:gridCol>
                <a:gridCol w="5677786">
                  <a:extLst>
                    <a:ext uri="{9D8B030D-6E8A-4147-A177-3AD203B41FA5}">
                      <a16:colId xmlns:a16="http://schemas.microsoft.com/office/drawing/2014/main" val="2036410620"/>
                    </a:ext>
                  </a:extLst>
                </a:gridCol>
              </a:tblGrid>
              <a:tr h="2880000">
                <a:tc>
                  <a:txBody>
                    <a:bodyPr/>
                    <a:lstStyle/>
                    <a:p>
                      <a:pPr marL="0" algn="l" defTabSz="914400" rtl="0" eaLnBrk="1" latinLnBrk="0" hangingPunct="1">
                        <a:spcAft>
                          <a:spcPts val="600"/>
                        </a:spcAft>
                      </a:pPr>
                      <a:r>
                        <a:rPr lang="en-GB" sz="1600" b="1" kern="1200" dirty="0">
                          <a:solidFill>
                            <a:schemeClr val="tx1"/>
                          </a:solidFill>
                          <a:effectLst/>
                          <a:latin typeface="+mn-lt"/>
                          <a:ea typeface="+mn-ea"/>
                          <a:cs typeface="+mn-cs"/>
                        </a:rPr>
                        <a:t>Context</a:t>
                      </a:r>
                      <a:endParaRPr lang="en-ES" sz="1600" b="1" kern="1200" dirty="0">
                        <a:solidFill>
                          <a:schemeClr val="tx1"/>
                        </a:solidFill>
                        <a:effectLst/>
                        <a:latin typeface="+mn-lt"/>
                        <a:ea typeface="+mn-ea"/>
                        <a:cs typeface="+mn-cs"/>
                      </a:endParaRPr>
                    </a:p>
                  </a:txBody>
                  <a:tcPr marL="68580" marR="68580" marT="0" marB="0" anchor="ctr">
                    <a:lnB w="9525" cap="flat" cmpd="sng" algn="ctr">
                      <a:solidFill>
                        <a:schemeClr val="bg2">
                          <a:lumMod val="75000"/>
                        </a:schemeClr>
                      </a:solidFill>
                      <a:prstDash val="solid"/>
                      <a:round/>
                      <a:headEnd type="none" w="med" len="med"/>
                      <a:tailEnd type="none" w="med" len="med"/>
                    </a:lnB>
                  </a:tcPr>
                </a:tc>
                <a:tc>
                  <a:txBody>
                    <a:bodyPr/>
                    <a:lstStyle/>
                    <a:p>
                      <a:pPr marL="171450" indent="-171450" algn="l" defTabSz="914400" rtl="0" eaLnBrk="1" latinLnBrk="0" hangingPunct="1">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B w="9525"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293168041"/>
                  </a:ext>
                </a:extLst>
              </a:tr>
              <a:tr h="852615">
                <a:tc>
                  <a:txBody>
                    <a:bodyPr/>
                    <a:lstStyle/>
                    <a:p>
                      <a:pPr marL="0" algn="l" defTabSz="914400" rtl="0" eaLnBrk="1" latinLnBrk="0" hangingPunct="1">
                        <a:spcAft>
                          <a:spcPts val="600"/>
                        </a:spcAft>
                      </a:pPr>
                      <a:r>
                        <a:rPr lang="en-GB" sz="1600" b="1" kern="1200" dirty="0">
                          <a:solidFill>
                            <a:schemeClr val="tx1"/>
                          </a:solidFill>
                          <a:effectLst/>
                          <a:latin typeface="+mn-lt"/>
                          <a:ea typeface="+mn-ea"/>
                          <a:cs typeface="+mn-cs"/>
                        </a:rPr>
                        <a:t>Issue</a:t>
                      </a:r>
                      <a:endParaRPr lang="en-ES" sz="1600" b="1"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tc>
                  <a:txBody>
                    <a:bodyPr/>
                    <a:lstStyle/>
                    <a:p>
                      <a:pPr marL="171450" indent="-171450" algn="l" defTabSz="914400" rtl="0" eaLnBrk="1" latinLnBrk="0" hangingPunct="1">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888575519"/>
                  </a:ext>
                </a:extLst>
              </a:tr>
              <a:tr h="852615">
                <a:tc>
                  <a:txBody>
                    <a:bodyPr/>
                    <a:lstStyle/>
                    <a:p>
                      <a:pPr marL="0" algn="l" defTabSz="914400" rtl="0" eaLnBrk="1" latinLnBrk="0" hangingPunct="1">
                        <a:spcAft>
                          <a:spcPts val="600"/>
                        </a:spcAft>
                      </a:pPr>
                      <a:r>
                        <a:rPr lang="en-ES" sz="1600" b="1" kern="1200" dirty="0">
                          <a:solidFill>
                            <a:schemeClr val="tx1"/>
                          </a:solidFill>
                          <a:effectLst/>
                          <a:latin typeface="+mn-lt"/>
                          <a:ea typeface="+mn-ea"/>
                          <a:cs typeface="+mn-cs"/>
                        </a:rPr>
                        <a:t>Question</a:t>
                      </a: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tc>
                  <a:txBody>
                    <a:bodyPr/>
                    <a:lstStyle/>
                    <a:p>
                      <a:pPr marL="171450" indent="-171450" algn="l" defTabSz="914400" rtl="0" eaLnBrk="1" latinLnBrk="0" hangingPunct="1">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lnB w="9525" cap="flat" cmpd="sng" algn="ctr">
                      <a:solidFill>
                        <a:schemeClr val="bg2">
                          <a:lumMod val="7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242431802"/>
                  </a:ext>
                </a:extLst>
              </a:tr>
              <a:tr h="950196">
                <a:tc>
                  <a:txBody>
                    <a:bodyPr/>
                    <a:lstStyle/>
                    <a:p>
                      <a:pPr>
                        <a:spcAft>
                          <a:spcPts val="600"/>
                        </a:spcAft>
                      </a:pPr>
                      <a:r>
                        <a:rPr lang="en-ES" sz="1600" b="1" kern="1200" dirty="0">
                          <a:solidFill>
                            <a:schemeClr val="tx1"/>
                          </a:solidFill>
                          <a:effectLst/>
                          <a:latin typeface="+mn-lt"/>
                          <a:ea typeface="+mn-ea"/>
                          <a:cs typeface="+mn-cs"/>
                        </a:rPr>
                        <a:t>Answer / Key message</a:t>
                      </a:r>
                    </a:p>
                  </a:txBody>
                  <a:tcPr marL="68580" marR="68580" marT="0" marB="0" anchor="ctr">
                    <a:lnT w="9525" cap="flat" cmpd="sng" algn="ctr">
                      <a:solidFill>
                        <a:schemeClr val="bg2">
                          <a:lumMod val="75000"/>
                        </a:schemeClr>
                      </a:solidFill>
                      <a:prstDash val="solid"/>
                      <a:round/>
                      <a:headEnd type="none" w="med" len="med"/>
                      <a:tailEnd type="none" w="med" len="med"/>
                    </a:lnT>
                    <a:solidFill>
                      <a:schemeClr val="bg1">
                        <a:alpha val="20000"/>
                      </a:schemeClr>
                    </a:solidFill>
                  </a:tcPr>
                </a:tc>
                <a:tc>
                  <a:txBody>
                    <a:bodyPr/>
                    <a:lstStyle/>
                    <a:p>
                      <a:pPr marL="171450" indent="-171450">
                        <a:spcAft>
                          <a:spcPts val="600"/>
                        </a:spcAft>
                        <a:buFont typeface="Arial" panose="020B0604020202020204" pitchFamily="34" charset="0"/>
                        <a:buChar char="•"/>
                      </a:pPr>
                      <a:endParaRPr lang="en-ES" sz="1600" b="0" kern="1200" dirty="0">
                        <a:solidFill>
                          <a:schemeClr val="tx1"/>
                        </a:solidFill>
                        <a:effectLst/>
                        <a:latin typeface="+mn-lt"/>
                        <a:ea typeface="+mn-ea"/>
                        <a:cs typeface="+mn-cs"/>
                      </a:endParaRPr>
                    </a:p>
                  </a:txBody>
                  <a:tcPr marL="68580" marR="68580" marT="0" marB="0" anchor="ctr">
                    <a:lnT w="9525" cap="flat" cmpd="sng" algn="ctr">
                      <a:solidFill>
                        <a:schemeClr val="bg2">
                          <a:lumMod val="75000"/>
                        </a:schemeClr>
                      </a:solidFill>
                      <a:prstDash val="solid"/>
                      <a:round/>
                      <a:headEnd type="none" w="med" len="med"/>
                      <a:tailEnd type="none" w="med" len="med"/>
                    </a:lnT>
                    <a:solidFill>
                      <a:schemeClr val="bg1">
                        <a:alpha val="20000"/>
                      </a:schemeClr>
                    </a:solidFill>
                  </a:tcPr>
                </a:tc>
                <a:extLst>
                  <a:ext uri="{0D108BD9-81ED-4DB2-BD59-A6C34878D82A}">
                    <a16:rowId xmlns:a16="http://schemas.microsoft.com/office/drawing/2014/main" val="3040407057"/>
                  </a:ext>
                </a:extLst>
              </a:tr>
            </a:tbl>
          </a:graphicData>
        </a:graphic>
      </p:graphicFrame>
    </p:spTree>
    <p:extLst>
      <p:ext uri="{BB962C8B-B14F-4D97-AF65-F5344CB8AC3E}">
        <p14:creationId xmlns:p14="http://schemas.microsoft.com/office/powerpoint/2010/main" val="814074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770</Words>
  <Application>Microsoft Macintosh PowerPoint</Application>
  <PresentationFormat>Widescreen</PresentationFormat>
  <Paragraphs>13</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Raleway</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Nelia Aguado</dc:creator>
  <cp:lastModifiedBy>Nelia Aguado</cp:lastModifiedBy>
  <cp:revision>13</cp:revision>
  <dcterms:created xsi:type="dcterms:W3CDTF">2022-06-14T12:27:08Z</dcterms:created>
  <dcterms:modified xsi:type="dcterms:W3CDTF">2024-05-06T11:20:01Z</dcterms:modified>
</cp:coreProperties>
</file>