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4"/>
  </p:handoutMasterIdLst>
  <p:sldIdLst>
    <p:sldId id="260" r:id="rId2"/>
    <p:sldId id="258" r:id="rId3"/>
  </p:sldIdLst>
  <p:sldSz cx="12192000" cy="6858000"/>
  <p:notesSz cx="6858000" cy="9144000"/>
  <p:defaultTextStyle>
    <a:defPPr>
      <a:defRPr lang="en-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FE0BDC-D55F-4140-B40C-C5FC71A4F712}" v="8" dt="2023-04-11T12:39:08.7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08"/>
  </p:normalViewPr>
  <p:slideViewPr>
    <p:cSldViewPr snapToGrid="0" snapToObjects="1">
      <p:cViewPr varScale="1">
        <p:scale>
          <a:sx n="117" d="100"/>
          <a:sy n="117" d="100"/>
        </p:scale>
        <p:origin x="600" y="176"/>
      </p:cViewPr>
      <p:guideLst/>
    </p:cSldViewPr>
  </p:slideViewPr>
  <p:notesTextViewPr>
    <p:cViewPr>
      <p:scale>
        <a:sx n="1" d="1"/>
        <a:sy n="1" d="1"/>
      </p:scale>
      <p:origin x="0" y="0"/>
    </p:cViewPr>
  </p:notesTextViewPr>
  <p:notesViewPr>
    <p:cSldViewPr snapToGrid="0" snapToObjects="1">
      <p:cViewPr varScale="1">
        <p:scale>
          <a:sx n="96" d="100"/>
          <a:sy n="96" d="100"/>
        </p:scale>
        <p:origin x="397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EAD4B56-03F6-05A2-DF01-2D5463370FB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S"/>
          </a:p>
        </p:txBody>
      </p:sp>
      <p:sp>
        <p:nvSpPr>
          <p:cNvPr id="3" name="Date Placeholder 2">
            <a:extLst>
              <a:ext uri="{FF2B5EF4-FFF2-40B4-BE49-F238E27FC236}">
                <a16:creationId xmlns:a16="http://schemas.microsoft.com/office/drawing/2014/main" id="{A4E59ABC-ED66-64B0-6A0A-B84927DED8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503C5F-DA99-A24A-8A29-29862CFB1581}" type="datetimeFigureOut">
              <a:rPr lang="en-ES" smtClean="0"/>
              <a:t>8/1/26</a:t>
            </a:fld>
            <a:endParaRPr lang="en-ES"/>
          </a:p>
        </p:txBody>
      </p:sp>
      <p:sp>
        <p:nvSpPr>
          <p:cNvPr id="4" name="Footer Placeholder 3">
            <a:extLst>
              <a:ext uri="{FF2B5EF4-FFF2-40B4-BE49-F238E27FC236}">
                <a16:creationId xmlns:a16="http://schemas.microsoft.com/office/drawing/2014/main" id="{1EEE82F4-AC6A-6E1C-CD8B-99BBDF1F8D2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ES"/>
          </a:p>
        </p:txBody>
      </p:sp>
      <p:sp>
        <p:nvSpPr>
          <p:cNvPr id="5" name="Slide Number Placeholder 4">
            <a:extLst>
              <a:ext uri="{FF2B5EF4-FFF2-40B4-BE49-F238E27FC236}">
                <a16:creationId xmlns:a16="http://schemas.microsoft.com/office/drawing/2014/main" id="{B8920E98-33EC-8658-1A65-61FC64C07C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BD0B55A-E36C-514E-879A-BD07EABD4B02}" type="slidenum">
              <a:rPr lang="en-ES" smtClean="0"/>
              <a:t>‹#›</a:t>
            </a:fld>
            <a:endParaRPr lang="en-ES"/>
          </a:p>
        </p:txBody>
      </p:sp>
    </p:spTree>
    <p:extLst>
      <p:ext uri="{BB962C8B-B14F-4D97-AF65-F5344CB8AC3E}">
        <p14:creationId xmlns:p14="http://schemas.microsoft.com/office/powerpoint/2010/main" val="255922826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42199-29BC-63E1-E1DB-32A981D28DC0}"/>
              </a:ext>
            </a:extLst>
          </p:cNvPr>
          <p:cNvSpPr>
            <a:spLocks noGrp="1"/>
          </p:cNvSpPr>
          <p:nvPr>
            <p:ph type="title"/>
          </p:nvPr>
        </p:nvSpPr>
        <p:spPr/>
        <p:txBody>
          <a:bodyPr/>
          <a:lstStyle/>
          <a:p>
            <a:r>
              <a:rPr lang="en-GB"/>
              <a:t>Click to edit Master title style</a:t>
            </a:r>
            <a:endParaRPr lang="en-ES"/>
          </a:p>
        </p:txBody>
      </p:sp>
      <p:sp>
        <p:nvSpPr>
          <p:cNvPr id="3" name="Content Placeholder 2">
            <a:extLst>
              <a:ext uri="{FF2B5EF4-FFF2-40B4-BE49-F238E27FC236}">
                <a16:creationId xmlns:a16="http://schemas.microsoft.com/office/drawing/2014/main" id="{67373388-C3AB-C638-1460-C09B7A03D63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7" name="TextBox 6">
            <a:extLst>
              <a:ext uri="{FF2B5EF4-FFF2-40B4-BE49-F238E27FC236}">
                <a16:creationId xmlns:a16="http://schemas.microsoft.com/office/drawing/2014/main" id="{D2D49957-5CC6-ADFA-AE9D-FE5D9295648D}"/>
              </a:ext>
            </a:extLst>
          </p:cNvPr>
          <p:cNvSpPr txBox="1"/>
          <p:nvPr userDrawn="1"/>
        </p:nvSpPr>
        <p:spPr>
          <a:xfrm>
            <a:off x="7965255" y="6565320"/>
            <a:ext cx="4128774" cy="253916"/>
          </a:xfrm>
          <a:prstGeom prst="rect">
            <a:avLst/>
          </a:prstGeom>
          <a:noFill/>
        </p:spPr>
        <p:txBody>
          <a:bodyPr wrap="square" rtlCol="0">
            <a:spAutoFit/>
          </a:bodyPr>
          <a:lstStyle/>
          <a:p>
            <a:pPr algn="r"/>
            <a:r>
              <a:rPr lang="en-GB" sz="1050" dirty="0">
                <a:solidFill>
                  <a:srgbClr val="C00000"/>
                </a:solidFill>
                <a:latin typeface="Raleway" pitchFamily="2" charset="0"/>
              </a:rPr>
              <a:t>© 2023 To The Point at Work / E. Gruwez.</a:t>
            </a:r>
          </a:p>
        </p:txBody>
      </p:sp>
    </p:spTree>
    <p:extLst>
      <p:ext uri="{BB962C8B-B14F-4D97-AF65-F5344CB8AC3E}">
        <p14:creationId xmlns:p14="http://schemas.microsoft.com/office/powerpoint/2010/main" val="4013622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2D49957-5CC6-ADFA-AE9D-FE5D9295648D}"/>
              </a:ext>
            </a:extLst>
          </p:cNvPr>
          <p:cNvSpPr txBox="1"/>
          <p:nvPr userDrawn="1"/>
        </p:nvSpPr>
        <p:spPr>
          <a:xfrm>
            <a:off x="7965255" y="6565320"/>
            <a:ext cx="4128774" cy="253916"/>
          </a:xfrm>
          <a:prstGeom prst="rect">
            <a:avLst/>
          </a:prstGeom>
          <a:noFill/>
        </p:spPr>
        <p:txBody>
          <a:bodyPr wrap="square" rtlCol="0">
            <a:spAutoFit/>
          </a:bodyPr>
          <a:lstStyle/>
          <a:p>
            <a:pPr algn="r"/>
            <a:r>
              <a:rPr lang="en-GB" sz="1050" dirty="0">
                <a:solidFill>
                  <a:srgbClr val="C00000"/>
                </a:solidFill>
                <a:latin typeface="Raleway" pitchFamily="2" charset="0"/>
              </a:rPr>
              <a:t>© 2023 To The Point at Work / E. Gruwez.</a:t>
            </a:r>
          </a:p>
        </p:txBody>
      </p:sp>
      <p:sp>
        <p:nvSpPr>
          <p:cNvPr id="4" name="TextBox 3">
            <a:extLst>
              <a:ext uri="{FF2B5EF4-FFF2-40B4-BE49-F238E27FC236}">
                <a16:creationId xmlns:a16="http://schemas.microsoft.com/office/drawing/2014/main" id="{81AC7498-3B73-146D-7F1C-D1994FF7B660}"/>
              </a:ext>
            </a:extLst>
          </p:cNvPr>
          <p:cNvSpPr txBox="1"/>
          <p:nvPr userDrawn="1"/>
        </p:nvSpPr>
        <p:spPr>
          <a:xfrm>
            <a:off x="404931" y="192252"/>
            <a:ext cx="5791474" cy="523220"/>
          </a:xfrm>
          <a:prstGeom prst="rect">
            <a:avLst/>
          </a:prstGeom>
          <a:noFill/>
        </p:spPr>
        <p:txBody>
          <a:bodyPr wrap="square" rtlCol="0">
            <a:spAutoFit/>
          </a:bodyPr>
          <a:lstStyle/>
          <a:p>
            <a:r>
              <a:rPr lang="en-GB" sz="2800" dirty="0">
                <a:solidFill>
                  <a:srgbClr val="C00000"/>
                </a:solidFill>
                <a:latin typeface="Raleway" pitchFamily="2" charset="0"/>
              </a:rPr>
              <a:t>CIA – </a:t>
            </a:r>
            <a:r>
              <a:rPr lang="en-GB" sz="2000" dirty="0">
                <a:solidFill>
                  <a:srgbClr val="C00000"/>
                </a:solidFill>
                <a:latin typeface="Raleway" pitchFamily="2" charset="0"/>
              </a:rPr>
              <a:t>Complete the fields below</a:t>
            </a:r>
            <a:endParaRPr lang="en-GB" sz="2800" dirty="0">
              <a:solidFill>
                <a:srgbClr val="C00000"/>
              </a:solidFill>
              <a:latin typeface="Raleway" pitchFamily="2" charset="0"/>
            </a:endParaRPr>
          </a:p>
        </p:txBody>
      </p:sp>
      <p:sp>
        <p:nvSpPr>
          <p:cNvPr id="6" name="Rectangle 5">
            <a:extLst>
              <a:ext uri="{FF2B5EF4-FFF2-40B4-BE49-F238E27FC236}">
                <a16:creationId xmlns:a16="http://schemas.microsoft.com/office/drawing/2014/main" id="{65612246-540A-499A-2295-C6B9E30FF5D5}"/>
              </a:ext>
            </a:extLst>
          </p:cNvPr>
          <p:cNvSpPr/>
          <p:nvPr userDrawn="1"/>
        </p:nvSpPr>
        <p:spPr>
          <a:xfrm>
            <a:off x="7293935" y="860693"/>
            <a:ext cx="4682523" cy="5543446"/>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7EBB74C-620D-A236-D7F7-A048C1C55D20}"/>
              </a:ext>
            </a:extLst>
          </p:cNvPr>
          <p:cNvSpPr txBox="1"/>
          <p:nvPr userDrawn="1"/>
        </p:nvSpPr>
        <p:spPr>
          <a:xfrm>
            <a:off x="7293935" y="860693"/>
            <a:ext cx="2073478" cy="276999"/>
          </a:xfrm>
          <a:prstGeom prst="rect">
            <a:avLst/>
          </a:prstGeom>
          <a:noFill/>
        </p:spPr>
        <p:txBody>
          <a:bodyPr wrap="square">
            <a:spAutoFit/>
          </a:bodyPr>
          <a:lstStyle/>
          <a:p>
            <a:pPr>
              <a:spcAft>
                <a:spcPts val="600"/>
              </a:spcAft>
            </a:pPr>
            <a:r>
              <a:rPr lang="nl-BE" sz="12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Comments </a:t>
            </a:r>
            <a:r>
              <a:rPr lang="nl-BE" sz="105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(from the trainer)</a:t>
            </a:r>
            <a:endParaRPr lang="en-ES" sz="105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88813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96CD3C-35DC-3BC4-E9FB-AF85B13380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ES"/>
          </a:p>
        </p:txBody>
      </p:sp>
      <p:sp>
        <p:nvSpPr>
          <p:cNvPr id="3" name="Text Placeholder 2">
            <a:extLst>
              <a:ext uri="{FF2B5EF4-FFF2-40B4-BE49-F238E27FC236}">
                <a16:creationId xmlns:a16="http://schemas.microsoft.com/office/drawing/2014/main" id="{4CC4DA81-A0C0-E849-AE31-5DD1F209DD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pic>
        <p:nvPicPr>
          <p:cNvPr id="9" name="Picture 8">
            <a:extLst>
              <a:ext uri="{FF2B5EF4-FFF2-40B4-BE49-F238E27FC236}">
                <a16:creationId xmlns:a16="http://schemas.microsoft.com/office/drawing/2014/main" id="{F9E4FA31-9AF6-3D2C-3274-AA1107582E0D}"/>
              </a:ext>
            </a:extLst>
          </p:cNvPr>
          <p:cNvPicPr>
            <a:picLocks noChangeAspect="1"/>
          </p:cNvPicPr>
          <p:nvPr/>
        </p:nvPicPr>
        <p:blipFill>
          <a:blip r:embed="rId4">
            <a:alphaModFix amt="35000"/>
            <a:extLst>
              <a:ext uri="{28A0092B-C50C-407E-A947-70E740481C1C}">
                <a14:useLocalDpi xmlns:a14="http://schemas.microsoft.com/office/drawing/2010/main"/>
              </a:ext>
            </a:extLst>
          </a:blip>
          <a:srcRect/>
          <a:stretch>
            <a:fillRect/>
          </a:stretch>
        </p:blipFill>
        <p:spPr bwMode="auto">
          <a:xfrm>
            <a:off x="11338160" y="136524"/>
            <a:ext cx="734797" cy="5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1651FEFD-F442-8923-4677-33B0AFC75536}"/>
              </a:ext>
            </a:extLst>
          </p:cNvPr>
          <p:cNvSpPr txBox="1"/>
          <p:nvPr userDrawn="1"/>
        </p:nvSpPr>
        <p:spPr>
          <a:xfrm>
            <a:off x="7965255" y="6565320"/>
            <a:ext cx="4128774" cy="253916"/>
          </a:xfrm>
          <a:prstGeom prst="rect">
            <a:avLst/>
          </a:prstGeom>
          <a:noFill/>
        </p:spPr>
        <p:txBody>
          <a:bodyPr wrap="square" rtlCol="0">
            <a:spAutoFit/>
          </a:bodyPr>
          <a:lstStyle/>
          <a:p>
            <a:pPr algn="r"/>
            <a:r>
              <a:rPr lang="en-GB" sz="1050" dirty="0">
                <a:solidFill>
                  <a:srgbClr val="C00000"/>
                </a:solidFill>
                <a:latin typeface="Raleway" pitchFamily="2" charset="0"/>
              </a:rPr>
              <a:t>© 2023 To The Point at Work / E. Gruwez.</a:t>
            </a:r>
          </a:p>
        </p:txBody>
      </p:sp>
    </p:spTree>
    <p:extLst>
      <p:ext uri="{BB962C8B-B14F-4D97-AF65-F5344CB8AC3E}">
        <p14:creationId xmlns:p14="http://schemas.microsoft.com/office/powerpoint/2010/main" val="227878169"/>
      </p:ext>
    </p:extLst>
  </p:cSld>
  <p:clrMap bg1="lt1" tx1="dk1" bg2="lt2" tx2="dk2" accent1="accent1" accent2="accent2" accent3="accent3" accent4="accent4" accent5="accent5" accent6="accent6" hlink="hlink" folHlink="folHlink"/>
  <p:sldLayoutIdLst>
    <p:sldLayoutId id="2147483650" r:id="rId1"/>
    <p:sldLayoutId id="214748365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A1196B3-DB82-C850-22E0-CF79907DE236}"/>
              </a:ext>
            </a:extLst>
          </p:cNvPr>
          <p:cNvSpPr txBox="1"/>
          <p:nvPr/>
        </p:nvSpPr>
        <p:spPr>
          <a:xfrm>
            <a:off x="404930" y="182221"/>
            <a:ext cx="11376761" cy="523220"/>
          </a:xfrm>
          <a:prstGeom prst="rect">
            <a:avLst/>
          </a:prstGeom>
          <a:noFill/>
        </p:spPr>
        <p:txBody>
          <a:bodyPr wrap="square" rtlCol="0">
            <a:spAutoFit/>
          </a:bodyPr>
          <a:lstStyle/>
          <a:p>
            <a:r>
              <a:rPr lang="en-GB" sz="2800" dirty="0">
                <a:solidFill>
                  <a:srgbClr val="C00000"/>
                </a:solidFill>
                <a:latin typeface="Raleway" pitchFamily="2" charset="0"/>
              </a:rPr>
              <a:t>Shop Chiefs – </a:t>
            </a:r>
            <a:r>
              <a:rPr lang="en-GB" sz="2000" dirty="0">
                <a:solidFill>
                  <a:srgbClr val="C00000"/>
                </a:solidFill>
                <a:latin typeface="Raleway" pitchFamily="2" charset="0"/>
              </a:rPr>
              <a:t>Read the case</a:t>
            </a:r>
            <a:endParaRPr lang="en-GB" sz="2800" dirty="0">
              <a:solidFill>
                <a:srgbClr val="C00000"/>
              </a:solidFill>
              <a:latin typeface="Raleway" pitchFamily="2" charset="0"/>
            </a:endParaRPr>
          </a:p>
        </p:txBody>
      </p:sp>
      <p:sp>
        <p:nvSpPr>
          <p:cNvPr id="4" name="TextBox 3">
            <a:extLst>
              <a:ext uri="{FF2B5EF4-FFF2-40B4-BE49-F238E27FC236}">
                <a16:creationId xmlns:a16="http://schemas.microsoft.com/office/drawing/2014/main" id="{5FF94D9D-1640-0454-05A5-195332B93B83}"/>
              </a:ext>
            </a:extLst>
          </p:cNvPr>
          <p:cNvSpPr txBox="1"/>
          <p:nvPr/>
        </p:nvSpPr>
        <p:spPr>
          <a:xfrm>
            <a:off x="404930" y="808534"/>
            <a:ext cx="5877536" cy="5909310"/>
          </a:xfrm>
          <a:prstGeom prst="rect">
            <a:avLst/>
          </a:prstGeom>
          <a:noFill/>
        </p:spPr>
        <p:txBody>
          <a:bodyPr wrap="square" rtlCol="0">
            <a:spAutoFit/>
          </a:bodyPr>
          <a:lstStyle/>
          <a:p>
            <a:pPr algn="l" rtl="0" fontAlgn="base"/>
            <a:r>
              <a:rPr lang="en-GB" sz="1350" b="0" i="0" dirty="0">
                <a:solidFill>
                  <a:srgbClr val="000000"/>
                </a:solidFill>
                <a:effectLst/>
                <a:latin typeface="Calibri" panose="020F0502020204030204" pitchFamily="34" charset="0"/>
              </a:rPr>
              <a:t>You work for a chain of supermarkets. Your main responsibility is to analyse the retail resources and processes in order to propose improvements. You have discovered that the shop managers are a real bottleneck for many commercial initiatives and improvements. Therefore you would like to modify their role description, so that more activities can be done without the involvement of the shop manager. </a:t>
            </a:r>
            <a:endParaRPr lang="en-GB" sz="1350" b="0" i="0" dirty="0">
              <a:solidFill>
                <a:srgbClr val="000000"/>
              </a:solidFill>
              <a:effectLst/>
              <a:latin typeface="Segoe UI" panose="020B0502040204020203" pitchFamily="34" charset="0"/>
            </a:endParaRPr>
          </a:p>
          <a:p>
            <a:pPr algn="l" rtl="0" fontAlgn="base"/>
            <a:r>
              <a:rPr lang="en-GB" sz="1350" b="0" i="0" dirty="0">
                <a:solidFill>
                  <a:srgbClr val="000000"/>
                </a:solidFill>
                <a:effectLst/>
                <a:latin typeface="Calibri" panose="020F0502020204030204" pitchFamily="34" charset="0"/>
              </a:rPr>
              <a:t> </a:t>
            </a:r>
            <a:endParaRPr lang="en-GB" sz="1350" b="0" i="0" dirty="0">
              <a:solidFill>
                <a:srgbClr val="000000"/>
              </a:solidFill>
              <a:effectLst/>
              <a:latin typeface="Segoe UI" panose="020B0502040204020203" pitchFamily="34" charset="0"/>
            </a:endParaRPr>
          </a:p>
          <a:p>
            <a:pPr algn="l" rtl="0" fontAlgn="base"/>
            <a:r>
              <a:rPr lang="en-GB" sz="1350" b="0" i="0" dirty="0">
                <a:solidFill>
                  <a:srgbClr val="000000"/>
                </a:solidFill>
                <a:effectLst/>
                <a:latin typeface="Calibri" panose="020F0502020204030204" pitchFamily="34" charset="0"/>
              </a:rPr>
              <a:t>One of the issues is that over the last years, the product offer has increased drastically over de last 10 years. On top products some products and services have become far more complex: there are now financial products, mobile phone accounts, mobile internet,… things that you didn’t see in supermarkets 10 years ago. However the organization design has remained almost unchanged for over 15 years. Shop managers like to be in control of everything. Therefore they embrace the old culture where shops are like little kingdoms with the shop manager as their king. He makes all decisions; all initiatives have to be sanctioned by him and all communication with headquarters passes by him. </a:t>
            </a:r>
            <a:endParaRPr lang="en-GB" sz="1350" b="0" i="0" dirty="0">
              <a:solidFill>
                <a:srgbClr val="000000"/>
              </a:solidFill>
              <a:effectLst/>
              <a:latin typeface="Segoe UI" panose="020B0502040204020203" pitchFamily="34" charset="0"/>
            </a:endParaRPr>
          </a:p>
          <a:p>
            <a:pPr algn="l" rtl="0" fontAlgn="base"/>
            <a:endParaRPr lang="en-GB" sz="1350" b="0" i="0" dirty="0">
              <a:solidFill>
                <a:srgbClr val="000000"/>
              </a:solidFill>
              <a:effectLst/>
              <a:latin typeface="Calibri" panose="020F0502020204030204" pitchFamily="34" charset="0"/>
            </a:endParaRPr>
          </a:p>
          <a:p>
            <a:pPr fontAlgn="base"/>
            <a:r>
              <a:rPr lang="en-GB" sz="1350" dirty="0">
                <a:solidFill>
                  <a:srgbClr val="000000"/>
                </a:solidFill>
                <a:latin typeface="Calibri" panose="020F0502020204030204" pitchFamily="34" charset="0"/>
              </a:rPr>
              <a:t>Another issue is that there are an increasing number of complaints from customers and internally. Many blame the shop managers who don’t perform their job well enough, even if they claim to work over 60 hours per week. They don’t respond to all requests from headquarters; they don’t roll out all the commercial actions properly; they don’t coach all their employees properly; etc…  </a:t>
            </a:r>
          </a:p>
          <a:p>
            <a:pPr algn="l" rtl="0" fontAlgn="base"/>
            <a:endParaRPr lang="en-GB" sz="1350" b="0" i="0" dirty="0">
              <a:solidFill>
                <a:srgbClr val="000000"/>
              </a:solidFill>
              <a:effectLst/>
              <a:latin typeface="Segoe UI" panose="020B0502040204020203" pitchFamily="34" charset="0"/>
            </a:endParaRPr>
          </a:p>
          <a:p>
            <a:pPr fontAlgn="base"/>
            <a:r>
              <a:rPr lang="en-GB" sz="1350" b="0" i="0" dirty="0">
                <a:solidFill>
                  <a:srgbClr val="000000"/>
                </a:solidFill>
                <a:effectLst/>
                <a:latin typeface="Calibri" panose="020F0502020204030204" pitchFamily="34" charset="0"/>
              </a:rPr>
              <a:t>There have been a number of cases of burn‐out. Some shop managers also recently left the company. Their complaint is that the frequency of commercial actions and the communications from head office to the shops has increased from year to year but nothing is being done to help them. </a:t>
            </a:r>
            <a:endParaRPr lang="en-GB" sz="1350" b="0" i="0" dirty="0">
              <a:solidFill>
                <a:srgbClr val="000000"/>
              </a:solidFill>
              <a:effectLst/>
              <a:latin typeface="Segoe UI" panose="020B0502040204020203" pitchFamily="34" charset="0"/>
            </a:endParaRPr>
          </a:p>
        </p:txBody>
      </p:sp>
      <p:sp>
        <p:nvSpPr>
          <p:cNvPr id="6" name="TextBox 5">
            <a:extLst>
              <a:ext uri="{FF2B5EF4-FFF2-40B4-BE49-F238E27FC236}">
                <a16:creationId xmlns:a16="http://schemas.microsoft.com/office/drawing/2014/main" id="{DD3BEDFD-4275-3A92-7C58-B27ABA6EC88D}"/>
              </a:ext>
            </a:extLst>
          </p:cNvPr>
          <p:cNvSpPr txBox="1"/>
          <p:nvPr/>
        </p:nvSpPr>
        <p:spPr>
          <a:xfrm>
            <a:off x="6282466" y="812920"/>
            <a:ext cx="5878800" cy="4870564"/>
          </a:xfrm>
          <a:prstGeom prst="rect">
            <a:avLst/>
          </a:prstGeom>
          <a:noFill/>
        </p:spPr>
        <p:txBody>
          <a:bodyPr wrap="square">
            <a:spAutoFit/>
          </a:bodyPr>
          <a:lstStyle/>
          <a:p>
            <a:pPr algn="l" rtl="0" fontAlgn="base"/>
            <a:r>
              <a:rPr lang="en-GB" sz="1350" b="0" i="0" dirty="0">
                <a:solidFill>
                  <a:srgbClr val="000000"/>
                </a:solidFill>
                <a:effectLst/>
                <a:latin typeface="Calibri" panose="020F0502020204030204" pitchFamily="34" charset="0"/>
              </a:rPr>
              <a:t>Even if everyone recognizes that there is a problem, the opinions as to the cause and solution are very different: Some say that they just don’t work hard enough. Others say that shop managers don’t have the right priorities. Some say that we just don’t have the right people in the right place. Others again blame the outdated IT systems and the lack of new investments. But all more or less agree that we have reached a point where shop managers no longer perform all the tasks that are required from them. </a:t>
            </a:r>
            <a:endParaRPr lang="en-GB" sz="1350" b="0" i="0" dirty="0">
              <a:solidFill>
                <a:srgbClr val="000000"/>
              </a:solidFill>
              <a:effectLst/>
              <a:latin typeface="Segoe UI" panose="020B0502040204020203" pitchFamily="34" charset="0"/>
            </a:endParaRPr>
          </a:p>
          <a:p>
            <a:pPr algn="l" rtl="0" fontAlgn="base"/>
            <a:r>
              <a:rPr lang="en-GB" sz="1350" b="0" i="0" dirty="0">
                <a:solidFill>
                  <a:srgbClr val="000000"/>
                </a:solidFill>
                <a:effectLst/>
                <a:latin typeface="Calibri" panose="020F0502020204030204" pitchFamily="34" charset="0"/>
              </a:rPr>
              <a:t> </a:t>
            </a:r>
            <a:endParaRPr lang="en-GB" sz="1350" b="0" i="0" dirty="0">
              <a:solidFill>
                <a:srgbClr val="000000"/>
              </a:solidFill>
              <a:effectLst/>
              <a:latin typeface="Segoe UI" panose="020B0502040204020203" pitchFamily="34" charset="0"/>
            </a:endParaRPr>
          </a:p>
          <a:p>
            <a:pPr algn="l" rtl="0" fontAlgn="base"/>
            <a:r>
              <a:rPr lang="en-GB" sz="1350" b="0" i="0" dirty="0">
                <a:solidFill>
                  <a:srgbClr val="000000"/>
                </a:solidFill>
                <a:effectLst/>
                <a:latin typeface="Calibri" panose="020F0502020204030204" pitchFamily="34" charset="0"/>
              </a:rPr>
              <a:t>You are of the opinion that they are exactly the people you need for this kind of job. </a:t>
            </a:r>
            <a:endParaRPr lang="en-GB" sz="1350" b="0" i="0" dirty="0">
              <a:solidFill>
                <a:srgbClr val="000000"/>
              </a:solidFill>
              <a:effectLst/>
              <a:latin typeface="Segoe UI" panose="020B0502040204020203" pitchFamily="34" charset="0"/>
            </a:endParaRPr>
          </a:p>
          <a:p>
            <a:pPr algn="l" rtl="0" fontAlgn="base"/>
            <a:r>
              <a:rPr lang="en-GB" sz="1350" b="0" i="0" dirty="0">
                <a:solidFill>
                  <a:srgbClr val="000000"/>
                </a:solidFill>
                <a:effectLst/>
                <a:latin typeface="Calibri" panose="020F0502020204030204" pitchFamily="34" charset="0"/>
              </a:rPr>
              <a:t>They work as hard as they can and they know where to put the priorities to maximize the results of their shop. The issue is that their responsibilities are no longer in line with the business situation of today. The role description and responsibilities of the shop managers should be changed. Parts of their responsibility can be shifted to their direct reports such as: signing‐off deliveries, reporting sales figures, sales forecasts per department and appraisals. Other responsibilities could be shifted to the headquarters: control of time sheets, price comparisons with competition, and most of the accounts and sales reporting. </a:t>
            </a:r>
            <a:endParaRPr lang="en-GB" sz="1350" b="0" i="0" dirty="0">
              <a:solidFill>
                <a:srgbClr val="000000"/>
              </a:solidFill>
              <a:effectLst/>
              <a:latin typeface="Segoe UI" panose="020B0502040204020203" pitchFamily="34" charset="0"/>
            </a:endParaRPr>
          </a:p>
          <a:p>
            <a:pPr algn="l" rtl="0" fontAlgn="base"/>
            <a:r>
              <a:rPr lang="en-GB" sz="1350" b="0" i="0" dirty="0">
                <a:solidFill>
                  <a:srgbClr val="000000"/>
                </a:solidFill>
                <a:effectLst/>
                <a:latin typeface="Calibri" panose="020F0502020204030204" pitchFamily="34" charset="0"/>
              </a:rPr>
              <a:t> </a:t>
            </a:r>
            <a:endParaRPr lang="en-GB" sz="1350" b="0" i="0" dirty="0">
              <a:solidFill>
                <a:srgbClr val="000000"/>
              </a:solidFill>
              <a:effectLst/>
              <a:latin typeface="Segoe UI" panose="020B0502040204020203" pitchFamily="34" charset="0"/>
            </a:endParaRPr>
          </a:p>
          <a:p>
            <a:pPr algn="l" rtl="0" fontAlgn="base"/>
            <a:r>
              <a:rPr lang="en-GB" sz="1350" b="0" i="0" dirty="0">
                <a:solidFill>
                  <a:srgbClr val="000000"/>
                </a:solidFill>
                <a:effectLst/>
                <a:latin typeface="Calibri" panose="020F0502020204030204" pitchFamily="34" charset="0"/>
              </a:rPr>
              <a:t>You have developed the details of your proposal and have been asked to present it to the Executive Committee. All members of the EXCO have been shop managers in the beginning of their career. Now prepare the “CIA” for your presentation. </a:t>
            </a:r>
            <a:endParaRPr lang="en-GB" sz="1350"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3093846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A1196B3-DB82-C850-22E0-CF79907DE236}"/>
              </a:ext>
            </a:extLst>
          </p:cNvPr>
          <p:cNvSpPr txBox="1"/>
          <p:nvPr/>
        </p:nvSpPr>
        <p:spPr>
          <a:xfrm>
            <a:off x="404931" y="192252"/>
            <a:ext cx="5791474" cy="523220"/>
          </a:xfrm>
          <a:prstGeom prst="rect">
            <a:avLst/>
          </a:prstGeom>
          <a:noFill/>
        </p:spPr>
        <p:txBody>
          <a:bodyPr wrap="square" rtlCol="0">
            <a:spAutoFit/>
          </a:bodyPr>
          <a:lstStyle/>
          <a:p>
            <a:r>
              <a:rPr lang="en-GB" sz="2800" dirty="0">
                <a:solidFill>
                  <a:srgbClr val="C00000"/>
                </a:solidFill>
                <a:latin typeface="Raleway" pitchFamily="2" charset="0"/>
              </a:rPr>
              <a:t>CIA – </a:t>
            </a:r>
            <a:r>
              <a:rPr lang="en-GB" sz="2000" dirty="0">
                <a:solidFill>
                  <a:srgbClr val="C00000"/>
                </a:solidFill>
                <a:latin typeface="Raleway" pitchFamily="2" charset="0"/>
              </a:rPr>
              <a:t>Complete the fields below</a:t>
            </a:r>
            <a:endParaRPr lang="en-GB" sz="2800" dirty="0">
              <a:solidFill>
                <a:srgbClr val="C00000"/>
              </a:solidFill>
              <a:latin typeface="Raleway" pitchFamily="2" charset="0"/>
            </a:endParaRPr>
          </a:p>
        </p:txBody>
      </p:sp>
      <p:graphicFrame>
        <p:nvGraphicFramePr>
          <p:cNvPr id="23" name="Table 22">
            <a:extLst>
              <a:ext uri="{FF2B5EF4-FFF2-40B4-BE49-F238E27FC236}">
                <a16:creationId xmlns:a16="http://schemas.microsoft.com/office/drawing/2014/main" id="{F0AC95F6-14F5-47EC-5179-7A2AC715580E}"/>
              </a:ext>
            </a:extLst>
          </p:cNvPr>
          <p:cNvGraphicFramePr>
            <a:graphicFrameLocks noGrp="1"/>
          </p:cNvGraphicFramePr>
          <p:nvPr>
            <p:extLst>
              <p:ext uri="{D42A27DB-BD31-4B8C-83A1-F6EECF244321}">
                <p14:modId xmlns:p14="http://schemas.microsoft.com/office/powerpoint/2010/main" val="1644222461"/>
              </p:ext>
            </p:extLst>
          </p:nvPr>
        </p:nvGraphicFramePr>
        <p:xfrm>
          <a:off x="404931" y="868712"/>
          <a:ext cx="6718883" cy="5535426"/>
        </p:xfrm>
        <a:graphic>
          <a:graphicData uri="http://schemas.openxmlformats.org/drawingml/2006/table">
            <a:tbl>
              <a:tblPr firstRow="1" firstCol="1" bandRow="1">
                <a:tableStyleId>{8799B23B-EC83-4686-B30A-512413B5E67A}</a:tableStyleId>
              </a:tblPr>
              <a:tblGrid>
                <a:gridCol w="924139">
                  <a:extLst>
                    <a:ext uri="{9D8B030D-6E8A-4147-A177-3AD203B41FA5}">
                      <a16:colId xmlns:a16="http://schemas.microsoft.com/office/drawing/2014/main" val="680592023"/>
                    </a:ext>
                  </a:extLst>
                </a:gridCol>
                <a:gridCol w="5794744">
                  <a:extLst>
                    <a:ext uri="{9D8B030D-6E8A-4147-A177-3AD203B41FA5}">
                      <a16:colId xmlns:a16="http://schemas.microsoft.com/office/drawing/2014/main" val="2036410620"/>
                    </a:ext>
                  </a:extLst>
                </a:gridCol>
              </a:tblGrid>
              <a:tr h="2880000">
                <a:tc>
                  <a:txBody>
                    <a:bodyPr/>
                    <a:lstStyle/>
                    <a:p>
                      <a:pPr marL="0" algn="l" defTabSz="914400" rtl="0" eaLnBrk="1" latinLnBrk="0" hangingPunct="1">
                        <a:spcAft>
                          <a:spcPts val="600"/>
                        </a:spcAft>
                      </a:pPr>
                      <a:r>
                        <a:rPr lang="en-GB" sz="1600" b="1" kern="1200" dirty="0">
                          <a:solidFill>
                            <a:schemeClr val="tx1"/>
                          </a:solidFill>
                          <a:effectLst/>
                          <a:latin typeface="+mn-lt"/>
                          <a:ea typeface="+mn-ea"/>
                          <a:cs typeface="+mn-cs"/>
                        </a:rPr>
                        <a:t>Context</a:t>
                      </a:r>
                      <a:endParaRPr lang="en-ES" sz="1600" b="1" kern="1200" dirty="0">
                        <a:solidFill>
                          <a:schemeClr val="tx1"/>
                        </a:solidFill>
                        <a:effectLst/>
                        <a:latin typeface="+mn-lt"/>
                        <a:ea typeface="+mn-ea"/>
                        <a:cs typeface="+mn-cs"/>
                      </a:endParaRPr>
                    </a:p>
                  </a:txBody>
                  <a:tcPr marL="68580" marR="68580" marT="0" marB="0" anchor="ctr">
                    <a:lnB w="9525" cap="flat" cmpd="sng" algn="ctr">
                      <a:solidFill>
                        <a:schemeClr val="bg2">
                          <a:lumMod val="75000"/>
                        </a:schemeClr>
                      </a:solidFill>
                      <a:prstDash val="solid"/>
                      <a:round/>
                      <a:headEnd type="none" w="med" len="med"/>
                      <a:tailEnd type="none" w="med" len="med"/>
                    </a:lnB>
                  </a:tcPr>
                </a:tc>
                <a:tc>
                  <a:txBody>
                    <a:bodyPr/>
                    <a:lstStyle/>
                    <a:p>
                      <a:pPr marL="171450" indent="-171450" algn="l" defTabSz="914400" rtl="0" eaLnBrk="1" latinLnBrk="0" hangingPunct="1">
                        <a:spcAft>
                          <a:spcPts val="600"/>
                        </a:spcAft>
                        <a:buFont typeface="Arial" panose="020B0604020202020204" pitchFamily="34" charset="0"/>
                        <a:buChar char="•"/>
                      </a:pPr>
                      <a:endParaRPr lang="en-ES" sz="1600" b="0" kern="1200" dirty="0">
                        <a:solidFill>
                          <a:schemeClr val="tx1"/>
                        </a:solidFill>
                        <a:effectLst/>
                        <a:latin typeface="+mn-lt"/>
                        <a:ea typeface="+mn-ea"/>
                        <a:cs typeface="+mn-cs"/>
                      </a:endParaRPr>
                    </a:p>
                  </a:txBody>
                  <a:tcPr marL="68580" marR="68580" marT="0" marB="0" anchor="ctr">
                    <a:lnB w="9525"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293168041"/>
                  </a:ext>
                </a:extLst>
              </a:tr>
              <a:tr h="852615">
                <a:tc>
                  <a:txBody>
                    <a:bodyPr/>
                    <a:lstStyle/>
                    <a:p>
                      <a:pPr marL="0" algn="l" defTabSz="914400" rtl="0" eaLnBrk="1" latinLnBrk="0" hangingPunct="1">
                        <a:spcAft>
                          <a:spcPts val="600"/>
                        </a:spcAft>
                      </a:pPr>
                      <a:r>
                        <a:rPr lang="en-GB" sz="1600" b="1" kern="1200" dirty="0">
                          <a:solidFill>
                            <a:schemeClr val="tx1"/>
                          </a:solidFill>
                          <a:effectLst/>
                          <a:latin typeface="+mn-lt"/>
                          <a:ea typeface="+mn-ea"/>
                          <a:cs typeface="+mn-cs"/>
                        </a:rPr>
                        <a:t>Issue</a:t>
                      </a:r>
                      <a:endParaRPr lang="en-ES" sz="1600" b="1" kern="1200" dirty="0">
                        <a:solidFill>
                          <a:schemeClr val="tx1"/>
                        </a:solidFill>
                        <a:effectLst/>
                        <a:latin typeface="+mn-lt"/>
                        <a:ea typeface="+mn-ea"/>
                        <a:cs typeface="+mn-cs"/>
                      </a:endParaRPr>
                    </a:p>
                  </a:txBody>
                  <a:tcPr marL="68580" marR="68580" marT="0" marB="0" anchor="ctr">
                    <a:lnT w="9525" cap="flat" cmpd="sng" algn="ctr">
                      <a:solidFill>
                        <a:schemeClr val="bg2">
                          <a:lumMod val="75000"/>
                        </a:schemeClr>
                      </a:solidFill>
                      <a:prstDash val="solid"/>
                      <a:round/>
                      <a:headEnd type="none" w="med" len="med"/>
                      <a:tailEnd type="none" w="med" len="med"/>
                    </a:lnT>
                    <a:lnB w="9525" cap="flat" cmpd="sng" algn="ctr">
                      <a:solidFill>
                        <a:schemeClr val="bg2">
                          <a:lumMod val="75000"/>
                        </a:schemeClr>
                      </a:solidFill>
                      <a:prstDash val="solid"/>
                      <a:round/>
                      <a:headEnd type="none" w="med" len="med"/>
                      <a:tailEnd type="none" w="med" len="med"/>
                    </a:lnB>
                    <a:solidFill>
                      <a:schemeClr val="bg1">
                        <a:alpha val="20000"/>
                      </a:schemeClr>
                    </a:solidFill>
                  </a:tcPr>
                </a:tc>
                <a:tc>
                  <a:txBody>
                    <a:bodyPr/>
                    <a:lstStyle/>
                    <a:p>
                      <a:pPr marL="171450" indent="-171450" algn="l" defTabSz="914400" rtl="0" eaLnBrk="1" latinLnBrk="0" hangingPunct="1">
                        <a:spcAft>
                          <a:spcPts val="600"/>
                        </a:spcAft>
                        <a:buFont typeface="Arial" panose="020B0604020202020204" pitchFamily="34" charset="0"/>
                        <a:buChar char="•"/>
                      </a:pPr>
                      <a:endParaRPr lang="en-ES" sz="1600" b="0" kern="1200" dirty="0">
                        <a:solidFill>
                          <a:schemeClr val="tx1"/>
                        </a:solidFill>
                        <a:effectLst/>
                        <a:latin typeface="+mn-lt"/>
                        <a:ea typeface="+mn-ea"/>
                        <a:cs typeface="+mn-cs"/>
                      </a:endParaRPr>
                    </a:p>
                  </a:txBody>
                  <a:tcPr marL="68580" marR="68580" marT="0" marB="0" anchor="ctr">
                    <a:lnT w="9525" cap="flat" cmpd="sng" algn="ctr">
                      <a:solidFill>
                        <a:schemeClr val="bg2">
                          <a:lumMod val="75000"/>
                        </a:schemeClr>
                      </a:solidFill>
                      <a:prstDash val="solid"/>
                      <a:round/>
                      <a:headEnd type="none" w="med" len="med"/>
                      <a:tailEnd type="none" w="med" len="med"/>
                    </a:lnT>
                    <a:lnB w="9525" cap="flat" cmpd="sng" algn="ctr">
                      <a:solidFill>
                        <a:schemeClr val="bg2">
                          <a:lumMod val="7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888575519"/>
                  </a:ext>
                </a:extLst>
              </a:tr>
              <a:tr h="852615">
                <a:tc>
                  <a:txBody>
                    <a:bodyPr/>
                    <a:lstStyle/>
                    <a:p>
                      <a:pPr marL="0" algn="l" defTabSz="914400" rtl="0" eaLnBrk="1" latinLnBrk="0" hangingPunct="1">
                        <a:spcAft>
                          <a:spcPts val="600"/>
                        </a:spcAft>
                      </a:pPr>
                      <a:r>
                        <a:rPr lang="en-ES" sz="1600" b="1" kern="1200" dirty="0">
                          <a:solidFill>
                            <a:schemeClr val="tx1"/>
                          </a:solidFill>
                          <a:effectLst/>
                          <a:latin typeface="+mn-lt"/>
                          <a:ea typeface="+mn-ea"/>
                          <a:cs typeface="+mn-cs"/>
                        </a:rPr>
                        <a:t>Question</a:t>
                      </a:r>
                    </a:p>
                  </a:txBody>
                  <a:tcPr marL="68580" marR="68580" marT="0" marB="0" anchor="ctr">
                    <a:lnT w="9525" cap="flat" cmpd="sng" algn="ctr">
                      <a:solidFill>
                        <a:schemeClr val="bg2">
                          <a:lumMod val="75000"/>
                        </a:schemeClr>
                      </a:solidFill>
                      <a:prstDash val="solid"/>
                      <a:round/>
                      <a:headEnd type="none" w="med" len="med"/>
                      <a:tailEnd type="none" w="med" len="med"/>
                    </a:lnT>
                    <a:lnB w="9525" cap="flat" cmpd="sng" algn="ctr">
                      <a:solidFill>
                        <a:schemeClr val="bg2">
                          <a:lumMod val="75000"/>
                        </a:schemeClr>
                      </a:solidFill>
                      <a:prstDash val="solid"/>
                      <a:round/>
                      <a:headEnd type="none" w="med" len="med"/>
                      <a:tailEnd type="none" w="med" len="med"/>
                    </a:lnB>
                    <a:solidFill>
                      <a:schemeClr val="bg1">
                        <a:alpha val="20000"/>
                      </a:schemeClr>
                    </a:solidFill>
                  </a:tcPr>
                </a:tc>
                <a:tc>
                  <a:txBody>
                    <a:bodyPr/>
                    <a:lstStyle/>
                    <a:p>
                      <a:pPr marL="171450" indent="-171450" algn="l" defTabSz="914400" rtl="0" eaLnBrk="1" latinLnBrk="0" hangingPunct="1">
                        <a:spcAft>
                          <a:spcPts val="600"/>
                        </a:spcAft>
                        <a:buFont typeface="Arial" panose="020B0604020202020204" pitchFamily="34" charset="0"/>
                        <a:buChar char="•"/>
                      </a:pPr>
                      <a:endParaRPr lang="en-ES" sz="1600" b="0" kern="1200" dirty="0">
                        <a:solidFill>
                          <a:schemeClr val="tx1"/>
                        </a:solidFill>
                        <a:effectLst/>
                        <a:latin typeface="+mn-lt"/>
                        <a:ea typeface="+mn-ea"/>
                        <a:cs typeface="+mn-cs"/>
                      </a:endParaRPr>
                    </a:p>
                  </a:txBody>
                  <a:tcPr marL="68580" marR="68580" marT="0" marB="0" anchor="ctr">
                    <a:lnT w="9525" cap="flat" cmpd="sng" algn="ctr">
                      <a:solidFill>
                        <a:schemeClr val="bg2">
                          <a:lumMod val="75000"/>
                        </a:schemeClr>
                      </a:solidFill>
                      <a:prstDash val="solid"/>
                      <a:round/>
                      <a:headEnd type="none" w="med" len="med"/>
                      <a:tailEnd type="none" w="med" len="med"/>
                    </a:lnT>
                    <a:lnB w="9525" cap="flat" cmpd="sng" algn="ctr">
                      <a:solidFill>
                        <a:schemeClr val="bg2">
                          <a:lumMod val="7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242431802"/>
                  </a:ext>
                </a:extLst>
              </a:tr>
              <a:tr h="950196">
                <a:tc>
                  <a:txBody>
                    <a:bodyPr/>
                    <a:lstStyle/>
                    <a:p>
                      <a:pPr>
                        <a:spcAft>
                          <a:spcPts val="600"/>
                        </a:spcAft>
                      </a:pPr>
                      <a:r>
                        <a:rPr lang="en-ES" sz="1600" b="1" kern="1200" dirty="0">
                          <a:solidFill>
                            <a:schemeClr val="tx1"/>
                          </a:solidFill>
                          <a:effectLst/>
                          <a:latin typeface="+mn-lt"/>
                          <a:ea typeface="+mn-ea"/>
                          <a:cs typeface="+mn-cs"/>
                        </a:rPr>
                        <a:t>Answer / Key message</a:t>
                      </a:r>
                    </a:p>
                  </a:txBody>
                  <a:tcPr marL="68580" marR="68580" marT="0" marB="0" anchor="ctr">
                    <a:lnT w="9525" cap="flat" cmpd="sng" algn="ctr">
                      <a:solidFill>
                        <a:schemeClr val="bg2">
                          <a:lumMod val="75000"/>
                        </a:schemeClr>
                      </a:solidFill>
                      <a:prstDash val="solid"/>
                      <a:round/>
                      <a:headEnd type="none" w="med" len="med"/>
                      <a:tailEnd type="none" w="med" len="med"/>
                    </a:lnT>
                    <a:solidFill>
                      <a:schemeClr val="bg1">
                        <a:alpha val="20000"/>
                      </a:schemeClr>
                    </a:solidFill>
                  </a:tcPr>
                </a:tc>
                <a:tc>
                  <a:txBody>
                    <a:bodyPr/>
                    <a:lstStyle/>
                    <a:p>
                      <a:pPr marL="171450" indent="-171450">
                        <a:spcAft>
                          <a:spcPts val="600"/>
                        </a:spcAft>
                        <a:buFont typeface="Arial" panose="020B0604020202020204" pitchFamily="34" charset="0"/>
                        <a:buChar char="•"/>
                      </a:pPr>
                      <a:endParaRPr lang="en-ES" sz="1600" b="0" kern="1200" dirty="0">
                        <a:solidFill>
                          <a:schemeClr val="tx1"/>
                        </a:solidFill>
                        <a:effectLst/>
                        <a:latin typeface="+mn-lt"/>
                        <a:ea typeface="+mn-ea"/>
                        <a:cs typeface="+mn-cs"/>
                      </a:endParaRPr>
                    </a:p>
                  </a:txBody>
                  <a:tcPr marL="68580" marR="68580" marT="0" marB="0" anchor="ctr">
                    <a:lnT w="9525" cap="flat" cmpd="sng" algn="ctr">
                      <a:solidFill>
                        <a:schemeClr val="bg2">
                          <a:lumMod val="75000"/>
                        </a:schemeClr>
                      </a:solidFill>
                      <a:prstDash val="solid"/>
                      <a:round/>
                      <a:headEnd type="none" w="med" len="med"/>
                      <a:tailEnd type="none" w="med" len="med"/>
                    </a:lnT>
                    <a:solidFill>
                      <a:schemeClr val="bg1">
                        <a:alpha val="20000"/>
                      </a:schemeClr>
                    </a:solidFill>
                  </a:tcPr>
                </a:tc>
                <a:extLst>
                  <a:ext uri="{0D108BD9-81ED-4DB2-BD59-A6C34878D82A}">
                    <a16:rowId xmlns:a16="http://schemas.microsoft.com/office/drawing/2014/main" val="3040407057"/>
                  </a:ext>
                </a:extLst>
              </a:tr>
            </a:tbl>
          </a:graphicData>
        </a:graphic>
      </p:graphicFrame>
    </p:spTree>
    <p:extLst>
      <p:ext uri="{BB962C8B-B14F-4D97-AF65-F5344CB8AC3E}">
        <p14:creationId xmlns:p14="http://schemas.microsoft.com/office/powerpoint/2010/main" val="8140744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615</Words>
  <Application>Microsoft Macintosh PowerPoint</Application>
  <PresentationFormat>Widescreen</PresentationFormat>
  <Paragraphs>19</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Calibri Light</vt:lpstr>
      <vt:lpstr>Raleway</vt:lpstr>
      <vt:lpstr>Segoe UI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Nelia Aguado</dc:creator>
  <cp:lastModifiedBy>Nelia Aguado</cp:lastModifiedBy>
  <cp:revision>13</cp:revision>
  <dcterms:created xsi:type="dcterms:W3CDTF">2022-06-14T12:27:08Z</dcterms:created>
  <dcterms:modified xsi:type="dcterms:W3CDTF">2026-01-08T11:57:43Z</dcterms:modified>
</cp:coreProperties>
</file>